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28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9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96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4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9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6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CB3BF1-2979-4416-B468-70443BD7920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51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2017/2018 Preliminary General Fund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Middle Bucks Institute of Technology</a:t>
            </a:r>
          </a:p>
          <a:p>
            <a:r>
              <a:rPr lang="en-US" dirty="0" smtClean="0"/>
              <a:t>November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5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4163"/>
          </a:xfrm>
        </p:spPr>
        <p:txBody>
          <a:bodyPr/>
          <a:lstStyle/>
          <a:p>
            <a:r>
              <a:rPr lang="en-US" dirty="0" smtClean="0"/>
              <a:t>Opening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First Look – Budget-to-Budget increase:</a:t>
            </a:r>
          </a:p>
          <a:p>
            <a:pPr lvl="1"/>
            <a:r>
              <a:rPr lang="en-US" sz="2400" dirty="0" smtClean="0"/>
              <a:t>General Fund &amp; Lease Rental $424,119 - 3.96%</a:t>
            </a:r>
          </a:p>
          <a:p>
            <a:r>
              <a:rPr lang="en-US" sz="2400" dirty="0" smtClean="0"/>
              <a:t>Unknowns:</a:t>
            </a:r>
          </a:p>
          <a:p>
            <a:pPr lvl="1"/>
            <a:r>
              <a:rPr lang="en-US" sz="2400" dirty="0" smtClean="0"/>
              <a:t>Contract negotiations</a:t>
            </a:r>
          </a:p>
          <a:p>
            <a:pPr lvl="1"/>
            <a:r>
              <a:rPr lang="en-US" sz="2400" dirty="0" smtClean="0"/>
              <a:t>Health Insurance</a:t>
            </a:r>
          </a:p>
          <a:p>
            <a:pPr lvl="1"/>
            <a:r>
              <a:rPr lang="en-US" sz="2400" dirty="0" smtClean="0"/>
              <a:t>Retirement</a:t>
            </a:r>
          </a:p>
          <a:p>
            <a:pPr lvl="1"/>
            <a:r>
              <a:rPr lang="en-US" sz="2400" dirty="0" smtClean="0"/>
              <a:t>Insurance</a:t>
            </a:r>
          </a:p>
          <a:p>
            <a:pPr lvl="1"/>
            <a:r>
              <a:rPr lang="en-US" sz="2400" dirty="0" smtClean="0"/>
              <a:t>Utilities</a:t>
            </a:r>
          </a:p>
          <a:p>
            <a:pPr lvl="1"/>
            <a:r>
              <a:rPr lang="en-US" sz="2400" dirty="0" smtClean="0"/>
              <a:t>State and Federal funding</a:t>
            </a:r>
          </a:p>
          <a:p>
            <a:r>
              <a:rPr lang="en-US" sz="2400" dirty="0" smtClean="0"/>
              <a:t>Goal – to be at or under Act 1 Index – 2.5%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4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Status – General Fund &amp; Lease Rental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Budget-to-Budget increase  $424,119 – 3.96%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951322"/>
              </p:ext>
            </p:extLst>
          </p:nvPr>
        </p:nvGraphicFramePr>
        <p:xfrm>
          <a:off x="1096963" y="1846261"/>
          <a:ext cx="10058400" cy="341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606"/>
                <a:gridCol w="2395470"/>
                <a:gridCol w="2163651"/>
                <a:gridCol w="1790164"/>
                <a:gridCol w="1251509"/>
              </a:tblGrid>
              <a:tr h="65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2017/18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2016/17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%</a:t>
                      </a:r>
                      <a:endParaRPr lang="en-US" sz="3200" dirty="0"/>
                    </a:p>
                  </a:txBody>
                  <a:tcPr marL="87464" marR="87464"/>
                </a:tc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General</a:t>
                      </a:r>
                      <a:r>
                        <a:rPr lang="en-US" sz="2800" baseline="0" dirty="0" smtClean="0"/>
                        <a:t> Fund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$9,672,449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$9,254,304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$418,145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4.52%</a:t>
                      </a:r>
                      <a:endParaRPr lang="en-US" sz="2800" dirty="0"/>
                    </a:p>
                  </a:txBody>
                  <a:tcPr marL="87464" marR="87464"/>
                </a:tc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Lease</a:t>
                      </a:r>
                      <a:r>
                        <a:rPr lang="en-US" sz="2800" baseline="0" dirty="0" smtClean="0"/>
                        <a:t> Rental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$1,465,996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$1,460,022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$5,974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0.40%</a:t>
                      </a:r>
                      <a:endParaRPr lang="en-US" sz="2800" dirty="0"/>
                    </a:p>
                  </a:txBody>
                  <a:tcPr marL="87464" marR="87464"/>
                </a:tc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 Expenditures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$11,138,445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$10,714,326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$424,119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3.96%</a:t>
                      </a:r>
                      <a:endParaRPr lang="en-US" sz="28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2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/ Components of Increase: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163"/>
            <a:ext cx="10515600" cy="4386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100 Salaries &amp; Wages – Increase $155,837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Teachers’ per contract.</a:t>
            </a:r>
          </a:p>
          <a:p>
            <a:pPr lvl="1"/>
            <a:r>
              <a:rPr lang="en-US" dirty="0" smtClean="0"/>
              <a:t>Administrators per Act 93 agreement.</a:t>
            </a:r>
          </a:p>
          <a:p>
            <a:pPr lvl="1"/>
            <a:r>
              <a:rPr lang="en-US" dirty="0" smtClean="0"/>
              <a:t>Support Staff - Includes new half-time Human Resource Specialist (statutory benefits only) and provision for wage adjustments along with base percentage increase.</a:t>
            </a:r>
          </a:p>
          <a:p>
            <a:r>
              <a:rPr lang="en-US" sz="2400" b="1" dirty="0" smtClean="0"/>
              <a:t>200 Benefits – Increase $216,107</a:t>
            </a:r>
          </a:p>
          <a:p>
            <a:pPr lvl="1"/>
            <a:r>
              <a:rPr lang="en-US" dirty="0" smtClean="0"/>
              <a:t>Medical &amp; Prescription benefits budgeted using first look from Aon – 16.8%</a:t>
            </a:r>
          </a:p>
          <a:p>
            <a:pPr lvl="1"/>
            <a:r>
              <a:rPr lang="en-US" dirty="0" smtClean="0"/>
              <a:t>Retirement – Employer’s contributions – 32.23%</a:t>
            </a:r>
          </a:p>
          <a:p>
            <a:r>
              <a:rPr lang="en-US" sz="2400" b="1" dirty="0" smtClean="0"/>
              <a:t>300 Professional Services - $16,830</a:t>
            </a:r>
          </a:p>
          <a:p>
            <a:pPr lvl="1"/>
            <a:r>
              <a:rPr lang="en-US" dirty="0" smtClean="0"/>
              <a:t>Contract negotiations and GASB 75 study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– continued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400 Property Services – Increase </a:t>
            </a:r>
            <a:r>
              <a:rPr lang="en-US" sz="2600" b="1" dirty="0" smtClean="0"/>
              <a:t> $37,923</a:t>
            </a:r>
          </a:p>
          <a:p>
            <a:pPr lvl="1"/>
            <a:r>
              <a:rPr lang="en-US" dirty="0" smtClean="0"/>
              <a:t>Maintenance to facilities</a:t>
            </a:r>
          </a:p>
          <a:p>
            <a:r>
              <a:rPr lang="en-US" sz="2400" b="1" dirty="0" smtClean="0"/>
              <a:t>500 Purchased Property Services – Decrease  </a:t>
            </a:r>
            <a:r>
              <a:rPr lang="en-US" sz="2600" b="1" dirty="0" smtClean="0"/>
              <a:t>$(4,315)</a:t>
            </a:r>
          </a:p>
          <a:p>
            <a:r>
              <a:rPr lang="en-US" sz="2400" b="1" dirty="0" smtClean="0"/>
              <a:t>600 Supplies – Decrease </a:t>
            </a:r>
            <a:r>
              <a:rPr lang="en-US" sz="2600" b="1" dirty="0" smtClean="0"/>
              <a:t>$(9,197)</a:t>
            </a:r>
          </a:p>
          <a:p>
            <a:r>
              <a:rPr lang="en-US" sz="2400" b="1" dirty="0" smtClean="0"/>
              <a:t>700 Equipment</a:t>
            </a:r>
            <a:r>
              <a:rPr lang="en-US" dirty="0"/>
              <a:t> </a:t>
            </a:r>
            <a:r>
              <a:rPr lang="en-US" sz="2600" b="1" dirty="0" smtClean="0"/>
              <a:t>– Increase $5,250</a:t>
            </a:r>
          </a:p>
          <a:p>
            <a:pPr lvl="1"/>
            <a:r>
              <a:rPr lang="en-US" dirty="0" smtClean="0"/>
              <a:t>IT Infrastructure</a:t>
            </a:r>
          </a:p>
          <a:p>
            <a:r>
              <a:rPr lang="en-US" sz="2400" b="1" dirty="0" smtClean="0"/>
              <a:t>800 Other </a:t>
            </a:r>
            <a:r>
              <a:rPr lang="en-US" dirty="0"/>
              <a:t> </a:t>
            </a:r>
            <a:r>
              <a:rPr lang="en-US" sz="2600" b="1" dirty="0" smtClean="0"/>
              <a:t>- Decrease $(290)</a:t>
            </a:r>
          </a:p>
          <a:p>
            <a:r>
              <a:rPr lang="en-US" sz="2400" b="1" dirty="0" smtClean="0"/>
              <a:t>Lease Rental – Increase $</a:t>
            </a:r>
            <a:r>
              <a:rPr lang="en-US" sz="2600" b="1" dirty="0" smtClean="0"/>
              <a:t>5,974</a:t>
            </a:r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sz="2400" b="1" dirty="0" smtClean="0"/>
              <a:t>Net increase $424,119</a:t>
            </a:r>
            <a:r>
              <a:rPr lang="en-US" dirty="0" smtClean="0"/>
              <a:t>								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5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– Receipts from Member School Districts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015664"/>
              </p:ext>
            </p:extLst>
          </p:nvPr>
        </p:nvGraphicFramePr>
        <p:xfrm>
          <a:off x="1096963" y="1846263"/>
          <a:ext cx="10058400" cy="3781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905"/>
                <a:gridCol w="2408349"/>
                <a:gridCol w="2395470"/>
                <a:gridCol w="1906074"/>
                <a:gridCol w="1560602"/>
              </a:tblGrid>
              <a:tr h="5878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2017/2018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2016/2017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Change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Change</a:t>
                      </a:r>
                      <a:endParaRPr lang="en-US" sz="2400" dirty="0"/>
                    </a:p>
                  </a:txBody>
                  <a:tcPr marL="87464" marR="87464"/>
                </a:tc>
              </a:tr>
              <a:tr h="76192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General fund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$7,943,289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$7,452,075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$491,214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6.59%</a:t>
                      </a:r>
                      <a:endParaRPr lang="en-US" sz="3200" dirty="0"/>
                    </a:p>
                  </a:txBody>
                  <a:tcPr marL="87464" marR="87464"/>
                </a:tc>
              </a:tr>
              <a:tr h="76192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Lease Rental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$1,465,996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$1,460,022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$  5,974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0.40%</a:t>
                      </a:r>
                      <a:endParaRPr lang="en-US" sz="3200" dirty="0"/>
                    </a:p>
                  </a:txBody>
                  <a:tcPr marL="87464" marR="87464"/>
                </a:tc>
              </a:tr>
              <a:tr h="106036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$9,409,285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$8,912,097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$497,188</a:t>
                      </a:r>
                      <a:endParaRPr lang="en-US" sz="3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5.58%</a:t>
                      </a:r>
                      <a:endParaRPr lang="en-US" sz="32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3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revenue / transfers / fund balance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247473"/>
              </p:ext>
            </p:extLst>
          </p:nvPr>
        </p:nvGraphicFramePr>
        <p:xfrm>
          <a:off x="1096963" y="1846263"/>
          <a:ext cx="10058400" cy="397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590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2017/2018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2016/2017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Change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Change</a:t>
                      </a:r>
                      <a:endParaRPr lang="en-US" sz="2400" dirty="0"/>
                    </a:p>
                  </a:txBody>
                  <a:tcPr marL="87464" marR="87464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r>
                        <a:rPr lang="en-US" sz="2400" baseline="0" dirty="0" smtClean="0"/>
                        <a:t> local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$84,300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$82,300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$2,000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2.43%</a:t>
                      </a:r>
                      <a:endParaRPr lang="en-US" sz="2400" dirty="0"/>
                    </a:p>
                  </a:txBody>
                  <a:tcPr marL="87464" marR="87464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$1,359,860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$1,288,060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$71,800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5.57%</a:t>
                      </a:r>
                      <a:endParaRPr lang="en-US" sz="2400" dirty="0"/>
                    </a:p>
                  </a:txBody>
                  <a:tcPr marL="87464" marR="87464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Federal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$265,000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$281,000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$(16,000)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(5.69%)</a:t>
                      </a:r>
                    </a:p>
                  </a:txBody>
                  <a:tcPr marL="87464" marR="87464"/>
                </a:tc>
              </a:tr>
              <a:tr h="10200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Fund balance/other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$20,000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$150,869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$(130,869)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(86.74%)</a:t>
                      </a:r>
                      <a:endParaRPr lang="en-US" sz="2400" dirty="0"/>
                    </a:p>
                  </a:txBody>
                  <a:tcPr marL="87464" marR="87464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$1,729,160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$1,802,229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$(73,069)</a:t>
                      </a:r>
                      <a:endParaRPr lang="en-US" sz="24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(4.05%)</a:t>
                      </a:r>
                      <a:endParaRPr lang="en-US" sz="24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6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Gather more information and update proposed budget with changes</a:t>
            </a:r>
          </a:p>
          <a:p>
            <a:endParaRPr lang="en-US" sz="2800" dirty="0"/>
          </a:p>
          <a:p>
            <a:r>
              <a:rPr lang="en-US" sz="2800" dirty="0" smtClean="0"/>
              <a:t>Look for savings</a:t>
            </a:r>
          </a:p>
          <a:p>
            <a:endParaRPr lang="en-US" sz="2800" dirty="0"/>
          </a:p>
          <a:p>
            <a:r>
              <a:rPr lang="en-US" sz="2800" dirty="0" smtClean="0"/>
              <a:t>Next presentation – February 13, 2017</a:t>
            </a:r>
          </a:p>
          <a:p>
            <a:endParaRPr lang="en-US" sz="2800" dirty="0"/>
          </a:p>
          <a:p>
            <a:r>
              <a:rPr lang="en-US" sz="2800" dirty="0" smtClean="0"/>
              <a:t>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60559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192</TotalTime>
  <Words>296</Words>
  <Application>Microsoft Office PowerPoint</Application>
  <PresentationFormat>Widescreen</PresentationFormat>
  <Paragraphs>112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2017/2018 Preliminary General Fund Budget</vt:lpstr>
      <vt:lpstr>Opening Discussion </vt:lpstr>
      <vt:lpstr>Status – General Fund &amp; Lease Rental  Budget-to-Budget increase  $424,119 – 3.96%</vt:lpstr>
      <vt:lpstr>Assumptions / Components of Increase:</vt:lpstr>
      <vt:lpstr>Assumptions – continued </vt:lpstr>
      <vt:lpstr>General Fund – Receipts from Member School Districts</vt:lpstr>
      <vt:lpstr>Other revenue / transfers / fund balance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2017/2018 Preliminary General Fund Budget</dc:title>
  <dc:creator>Vining, Robert</dc:creator>
  <cp:lastModifiedBy>Vining, Robert</cp:lastModifiedBy>
  <cp:revision>12</cp:revision>
  <dcterms:created xsi:type="dcterms:W3CDTF">2016-11-14T16:52:57Z</dcterms:created>
  <dcterms:modified xsi:type="dcterms:W3CDTF">2016-11-17T21:10:10Z</dcterms:modified>
</cp:coreProperties>
</file>